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63" r:id="rId3"/>
    <p:sldId id="269" r:id="rId4"/>
    <p:sldId id="270" r:id="rId5"/>
    <p:sldId id="268" r:id="rId6"/>
    <p:sldId id="265" r:id="rId7"/>
    <p:sldId id="266" r:id="rId8"/>
    <p:sldId id="267" r:id="rId9"/>
    <p:sldId id="264" r:id="rId10"/>
    <p:sldId id="273" r:id="rId11"/>
    <p:sldId id="274" r:id="rId12"/>
    <p:sldId id="275" r:id="rId13"/>
    <p:sldId id="261" r:id="rId14"/>
    <p:sldId id="276" r:id="rId15"/>
    <p:sldId id="271" r:id="rId16"/>
    <p:sldId id="272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19"/>
    <p:restoredTop sz="95988"/>
  </p:normalViewPr>
  <p:slideViewPr>
    <p:cSldViewPr snapToGrid="0" snapToObjects="1">
      <p:cViewPr varScale="1">
        <p:scale>
          <a:sx n="73" d="100"/>
          <a:sy n="73" d="100"/>
        </p:scale>
        <p:origin x="3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93DF8B2-0BF2-244A-A61D-7DA0132E4DE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C3FA781-FD77-494B-986C-78D439897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84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DF8B2-0BF2-244A-A61D-7DA0132E4DE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A781-FD77-494B-986C-78D439897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29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DF8B2-0BF2-244A-A61D-7DA0132E4DE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A781-FD77-494B-986C-78D439897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24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DF8B2-0BF2-244A-A61D-7DA0132E4DE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A781-FD77-494B-986C-78D439897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96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DF8B2-0BF2-244A-A61D-7DA0132E4DE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A781-FD77-494B-986C-78D439897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74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DF8B2-0BF2-244A-A61D-7DA0132E4DE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A781-FD77-494B-986C-78D439897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12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DF8B2-0BF2-244A-A61D-7DA0132E4DE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A781-FD77-494B-986C-78D439897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70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DF8B2-0BF2-244A-A61D-7DA0132E4DE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A781-FD77-494B-986C-78D43989710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64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DF8B2-0BF2-244A-A61D-7DA0132E4DE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A781-FD77-494B-986C-78D439897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74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DF8B2-0BF2-244A-A61D-7DA0132E4DE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A781-FD77-494B-986C-78D439897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67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DF8B2-0BF2-244A-A61D-7DA0132E4DE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A781-FD77-494B-986C-78D439897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65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DF8B2-0BF2-244A-A61D-7DA0132E4DE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A781-FD77-494B-986C-78D439897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9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DF8B2-0BF2-244A-A61D-7DA0132E4DE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A781-FD77-494B-986C-78D439897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92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DF8B2-0BF2-244A-A61D-7DA0132E4DE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A781-FD77-494B-986C-78D439897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34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DF8B2-0BF2-244A-A61D-7DA0132E4DE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A781-FD77-494B-986C-78D439897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0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DF8B2-0BF2-244A-A61D-7DA0132E4DE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A781-FD77-494B-986C-78D439897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9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DF8B2-0BF2-244A-A61D-7DA0132E4DE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A781-FD77-494B-986C-78D439897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26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93DF8B2-0BF2-244A-A61D-7DA0132E4DE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C3FA781-FD77-494B-986C-78D439897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339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F3969-0F49-F343-B1E5-6674F238EA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Facebook </a:t>
            </a:r>
            <a:r>
              <a:rPr lang="en-US" dirty="0" err="1"/>
              <a:t>DeepFakes</a:t>
            </a:r>
            <a:r>
              <a:rPr lang="en-US" dirty="0"/>
              <a:t> Detection Challenge using AI and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A6D9E1-61FC-EA40-B68F-A8D08B29EC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83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6929" y="106727"/>
            <a:ext cx="8826256" cy="114587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Face Manipulation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6574" y="662437"/>
            <a:ext cx="3879274" cy="733604"/>
          </a:xfrm>
        </p:spPr>
        <p:txBody>
          <a:bodyPr/>
          <a:lstStyle/>
          <a:p>
            <a:pPr algn="ctr"/>
            <a:r>
              <a:rPr lang="en-US" sz="2000" dirty="0"/>
              <a:t>F</a:t>
            </a:r>
            <a:r>
              <a:rPr lang="en-US" sz="2000" dirty="0" smtClean="0"/>
              <a:t>ace Identity Swap(</a:t>
            </a:r>
            <a:r>
              <a:rPr lang="en-US" sz="2000" u="sng" dirty="0" err="1" smtClean="0"/>
              <a:t>FaceSwap</a:t>
            </a:r>
            <a:r>
              <a:rPr lang="en-US" sz="2000" u="sng" dirty="0"/>
              <a:t>)</a:t>
            </a:r>
            <a:r>
              <a:rPr lang="en-US" sz="2000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220" y="895599"/>
            <a:ext cx="4873860" cy="532306"/>
          </a:xfrm>
        </p:spPr>
        <p:txBody>
          <a:bodyPr/>
          <a:lstStyle/>
          <a:p>
            <a:r>
              <a:rPr lang="en-US" sz="2000" dirty="0"/>
              <a:t>F</a:t>
            </a:r>
            <a:r>
              <a:rPr lang="en-US" sz="2000" dirty="0" smtClean="0"/>
              <a:t>acial </a:t>
            </a:r>
            <a:r>
              <a:rPr lang="en-US" sz="2000" dirty="0"/>
              <a:t>E</a:t>
            </a:r>
            <a:r>
              <a:rPr lang="en-US" sz="2000" dirty="0" smtClean="0"/>
              <a:t>xpression </a:t>
            </a:r>
            <a:r>
              <a:rPr lang="en-US" sz="2000" dirty="0"/>
              <a:t>M</a:t>
            </a:r>
            <a:r>
              <a:rPr lang="en-US" sz="2000" dirty="0" smtClean="0"/>
              <a:t>anipulation </a:t>
            </a:r>
            <a:r>
              <a:rPr lang="en-US" sz="2000" dirty="0"/>
              <a:t>(</a:t>
            </a:r>
            <a:r>
              <a:rPr lang="en-US" sz="2000" u="sng" dirty="0"/>
              <a:t> Face2Face</a:t>
            </a:r>
            <a:r>
              <a:rPr lang="en-US" sz="2000" dirty="0"/>
              <a:t>)</a:t>
            </a:r>
          </a:p>
        </p:txBody>
      </p:sp>
      <p:pic>
        <p:nvPicPr>
          <p:cNvPr id="9" name="Content Placeholder 8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501" y="4571710"/>
            <a:ext cx="3223421" cy="19936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Content Placeholder 9"/>
          <p:cNvPicPr>
            <a:picLocks noGrp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479981" y="4530354"/>
            <a:ext cx="2908339" cy="19936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6871062" y="1632960"/>
            <a:ext cx="4010298" cy="22051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1123778" y="1678473"/>
            <a:ext cx="3620745" cy="21364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6" name="Text Placeholder 2"/>
          <p:cNvSpPr txBox="1">
            <a:spLocks/>
          </p:cNvSpPr>
          <p:nvPr/>
        </p:nvSpPr>
        <p:spPr>
          <a:xfrm>
            <a:off x="6936574" y="3838106"/>
            <a:ext cx="3879274" cy="7336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Entire Face Synthesis</a:t>
            </a:r>
            <a:endParaRPr lang="en-US" sz="2000" dirty="0"/>
          </a:p>
        </p:txBody>
      </p:sp>
      <p:sp>
        <p:nvSpPr>
          <p:cNvPr id="17" name="Text Placeholder 4"/>
          <p:cNvSpPr txBox="1">
            <a:spLocks/>
          </p:cNvSpPr>
          <p:nvPr/>
        </p:nvSpPr>
        <p:spPr>
          <a:xfrm>
            <a:off x="297438" y="3873987"/>
            <a:ext cx="5273425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</a:t>
            </a:r>
            <a:r>
              <a:rPr lang="en-US" sz="2000" dirty="0" smtClean="0"/>
              <a:t>acial Attributes Manipulation (</a:t>
            </a:r>
            <a:r>
              <a:rPr lang="en-US" sz="2000" u="sng" dirty="0" smtClean="0"/>
              <a:t> Neural Texture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252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3AB43-F00A-2D40-A537-E864B1C1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Generation of complex </a:t>
            </a:r>
            <a:r>
              <a:rPr lang="en-US" dirty="0" err="1"/>
              <a:t>deepfakes</a:t>
            </a:r>
            <a:r>
              <a:rPr lang="en-US" dirty="0"/>
              <a:t> using face manipulation methods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8640" y="2455817"/>
            <a:ext cx="11116491" cy="27950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8808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82624-C2D5-A94A-A9A7-811D96F6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Techniques to detect </a:t>
            </a:r>
            <a:r>
              <a:rPr lang="en-US" dirty="0" err="1"/>
              <a:t>deepfakes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380" y="2253499"/>
            <a:ext cx="12932795" cy="364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1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82624-C2D5-A94A-A9A7-811D96F6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Techniques to detect </a:t>
            </a:r>
            <a:r>
              <a:rPr lang="en-US" dirty="0" err="1"/>
              <a:t>deepfakes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5F147E-4EDF-6745-A4A9-9B9133A689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2D image face point </a:t>
            </a:r>
          </a:p>
          <a:p>
            <a:pPr lvl="1"/>
            <a:r>
              <a:rPr lang="en-US" dirty="0"/>
              <a:t>Takes a single frame from the video and maps the face with key landmarks</a:t>
            </a:r>
          </a:p>
          <a:p>
            <a:pPr lvl="1"/>
            <a:r>
              <a:rPr lang="en-US" dirty="0"/>
              <a:t>Repeats the process for all remaining frames in the video</a:t>
            </a:r>
          </a:p>
          <a:p>
            <a:pPr lvl="1"/>
            <a:r>
              <a:rPr lang="en-US" dirty="0"/>
              <a:t>Capable of detecting many of the moderate level </a:t>
            </a:r>
            <a:r>
              <a:rPr lang="en-US" dirty="0" err="1"/>
              <a:t>deepfakes</a:t>
            </a:r>
            <a:r>
              <a:rPr lang="en-US" dirty="0"/>
              <a:t>  which account for 30% of fake videos created</a:t>
            </a:r>
          </a:p>
          <a:p>
            <a:pPr lvl="1"/>
            <a:r>
              <a:rPr lang="en-US" dirty="0"/>
              <a:t>Not effective in detecting GAN generated fake videos</a:t>
            </a:r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953" y="2065867"/>
            <a:ext cx="3157280" cy="3333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209" y="1972491"/>
            <a:ext cx="1685925" cy="34271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2367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82624-C2D5-A94A-A9A7-811D96F6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Techniques to detect </a:t>
            </a:r>
            <a:r>
              <a:rPr lang="en-US" dirty="0" err="1"/>
              <a:t>deepfakes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5F147E-4EDF-6745-A4A9-9B9133A689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r>
              <a:rPr lang="en-US" dirty="0"/>
              <a:t>Detection </a:t>
            </a:r>
            <a:r>
              <a:rPr lang="en-US" dirty="0" smtClean="0"/>
              <a:t>using Temporal Artifacts </a:t>
            </a:r>
            <a:r>
              <a:rPr lang="en-US" sz="1400" dirty="0" smtClean="0"/>
              <a:t>(LSTM </a:t>
            </a:r>
            <a:r>
              <a:rPr lang="en-US" sz="1400" dirty="0"/>
              <a:t>and </a:t>
            </a:r>
            <a:r>
              <a:rPr lang="en-US" sz="1400" dirty="0" smtClean="0"/>
              <a:t>CNN)</a:t>
            </a:r>
          </a:p>
          <a:p>
            <a:pPr lvl="1"/>
            <a:r>
              <a:rPr lang="en-US" dirty="0" smtClean="0"/>
              <a:t>Pre-processing </a:t>
            </a:r>
            <a:r>
              <a:rPr lang="en-US" dirty="0"/>
              <a:t>stage in which the objective is to </a:t>
            </a:r>
            <a:r>
              <a:rPr lang="en-US" dirty="0" smtClean="0"/>
              <a:t>identify, manipulate </a:t>
            </a:r>
            <a:r>
              <a:rPr lang="en-US" dirty="0"/>
              <a:t>and align faces on a sequence of </a:t>
            </a:r>
            <a:r>
              <a:rPr lang="en-US" dirty="0" smtClean="0"/>
              <a:t>frames</a:t>
            </a:r>
          </a:p>
          <a:p>
            <a:pPr lvl="1"/>
            <a:r>
              <a:rPr lang="en-US" dirty="0"/>
              <a:t>Distinguishing the manipulated and the authentic </a:t>
            </a:r>
            <a:r>
              <a:rPr lang="en-US" dirty="0" smtClean="0"/>
              <a:t>facial images </a:t>
            </a:r>
            <a:r>
              <a:rPr lang="en-US" dirty="0"/>
              <a:t>with the help of a combination of recurrent </a:t>
            </a:r>
            <a:r>
              <a:rPr lang="en-US" dirty="0" smtClean="0"/>
              <a:t>neural networks </a:t>
            </a:r>
            <a:r>
              <a:rPr lang="en-US" dirty="0"/>
              <a:t>(RNN) along with convolutional neural network(CNN). </a:t>
            </a:r>
            <a:endParaRPr lang="en-US" dirty="0" smtClean="0"/>
          </a:p>
          <a:p>
            <a:pPr lvl="1"/>
            <a:r>
              <a:rPr lang="en-US" dirty="0"/>
              <a:t>As there exist temporal inconsistencies and intra-frame inconsistencies between frames of such </a:t>
            </a:r>
            <a:r>
              <a:rPr lang="en-US" dirty="0" smtClean="0"/>
              <a:t>deep Fake </a:t>
            </a:r>
            <a:r>
              <a:rPr lang="en-US" dirty="0"/>
              <a:t>videos, it is appropriate to utilize the temporal-aware pipeline algorithm which implements long short term memory (LSTM) and CNN to identify fake content</a:t>
            </a:r>
            <a:r>
              <a:rPr lang="en-US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332" y="2142067"/>
            <a:ext cx="5956028" cy="30961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1647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3FB9-5DE5-364A-B291-A1DB8A10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Techniques to detect </a:t>
            </a:r>
            <a:r>
              <a:rPr lang="en-US" dirty="0" err="1"/>
              <a:t>deepfakes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271AB-2880-BF4C-84CF-7AE12E7628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Detection using </a:t>
            </a:r>
            <a:r>
              <a:rPr lang="en-US" sz="2000" dirty="0" smtClean="0"/>
              <a:t>visual </a:t>
            </a:r>
            <a:r>
              <a:rPr lang="en-US" dirty="0" smtClean="0"/>
              <a:t>Artifacts</a:t>
            </a:r>
            <a:r>
              <a:rPr lang="en-US" sz="1400" dirty="0" smtClean="0"/>
              <a:t>(</a:t>
            </a:r>
            <a:r>
              <a:rPr lang="en-US" sz="1400" dirty="0"/>
              <a:t>Capsule Network </a:t>
            </a:r>
            <a:r>
              <a:rPr lang="en-US" sz="1400" dirty="0" smtClean="0"/>
              <a:t>VGG-19)</a:t>
            </a:r>
          </a:p>
          <a:p>
            <a:pPr lvl="1"/>
            <a:r>
              <a:rPr lang="en-US" dirty="0"/>
              <a:t>In order to match the configuration of the authentic videos, </a:t>
            </a:r>
            <a:r>
              <a:rPr lang="en-US" dirty="0" smtClean="0"/>
              <a:t>Deep Fake </a:t>
            </a:r>
            <a:r>
              <a:rPr lang="en-US" dirty="0"/>
              <a:t>videos are generally generated with the limited </a:t>
            </a:r>
            <a:r>
              <a:rPr lang="en-US" dirty="0" smtClean="0"/>
              <a:t>resolution</a:t>
            </a:r>
          </a:p>
          <a:p>
            <a:pPr lvl="1"/>
            <a:r>
              <a:rPr lang="en-US" dirty="0"/>
              <a:t>which is achieved via using affine face wrapping algorithms like scaling, shearing, rotating,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/>
              <a:t>CNN models like ResNet50, ResNet152, ResNet101, or VGG16 are used to detect the </a:t>
            </a:r>
            <a:r>
              <a:rPr lang="en-US" dirty="0" smtClean="0"/>
              <a:t>artifacts </a:t>
            </a:r>
            <a:r>
              <a:rPr lang="en-US" dirty="0"/>
              <a:t>which are the result of the resolution inconsistency among the wrapped face and the surrounding </a:t>
            </a:r>
            <a:r>
              <a:rPr lang="en-US" dirty="0" smtClean="0"/>
              <a:t>context</a:t>
            </a:r>
          </a:p>
          <a:p>
            <a:pPr lvl="1"/>
            <a:r>
              <a:rPr lang="en-US" dirty="0"/>
              <a:t>In order to differentiate the authentic videos from the fake videos, features of the VGG-19 network are utilized by the capsule network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821895" y="2142068"/>
            <a:ext cx="4995332" cy="36491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1300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904C-7586-9848-A8B3-201F7C730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23" y="557463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Techniques to detect </a:t>
            </a:r>
            <a:r>
              <a:rPr lang="en-US" dirty="0" err="1"/>
              <a:t>deepfakes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72050-B8D4-D04C-93D2-93CF01E233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Detection using visual </a:t>
            </a:r>
            <a:r>
              <a:rPr lang="en-US" dirty="0" smtClean="0"/>
              <a:t>Artifacts</a:t>
            </a:r>
            <a:r>
              <a:rPr lang="en-US" sz="1400" dirty="0" smtClean="0"/>
              <a:t>(</a:t>
            </a:r>
            <a:r>
              <a:rPr lang="en-US" sz="1400" dirty="0"/>
              <a:t>PRNU </a:t>
            </a:r>
            <a:r>
              <a:rPr lang="en-US" sz="1400" dirty="0" smtClean="0"/>
              <a:t>Patterns)</a:t>
            </a:r>
            <a:endParaRPr lang="en-US" sz="1400" dirty="0"/>
          </a:p>
          <a:p>
            <a:pPr lvl="1"/>
            <a:endParaRPr lang="en-US" dirty="0" smtClean="0"/>
          </a:p>
          <a:p>
            <a:pPr lvl="1"/>
            <a:r>
              <a:rPr lang="en-US" dirty="0"/>
              <a:t>A factory anomaly of light-sensitive sensors in digital cameras </a:t>
            </a:r>
            <a:r>
              <a:rPr lang="en-US" dirty="0" smtClean="0"/>
              <a:t>causes </a:t>
            </a:r>
            <a:r>
              <a:rPr lang="en-US" dirty="0"/>
              <a:t>a </a:t>
            </a:r>
            <a:r>
              <a:rPr lang="en-US" dirty="0" smtClean="0"/>
              <a:t>unique PRNU </a:t>
            </a:r>
            <a:r>
              <a:rPr lang="en-US" dirty="0"/>
              <a:t>noise </a:t>
            </a:r>
            <a:r>
              <a:rPr lang="en-US" dirty="0" smtClean="0"/>
              <a:t>patterns; acting as a fingerprint for images, this is a popular way to differentiate </a:t>
            </a:r>
            <a:r>
              <a:rPr lang="en-US" dirty="0"/>
              <a:t>the digital </a:t>
            </a:r>
            <a:r>
              <a:rPr lang="en-US" dirty="0" smtClean="0"/>
              <a:t>images.</a:t>
            </a:r>
          </a:p>
          <a:p>
            <a:pPr lvl="1"/>
            <a:r>
              <a:rPr lang="en-US" dirty="0"/>
              <a:t> As the swapped face is supposed to modify the original PRNU pattern in the face area of video </a:t>
            </a:r>
            <a:r>
              <a:rPr lang="en-US" dirty="0" smtClean="0"/>
              <a:t>frames</a:t>
            </a:r>
            <a:endParaRPr lang="en-US" dirty="0"/>
          </a:p>
          <a:p>
            <a:pPr lvl="1"/>
            <a:r>
              <a:rPr lang="en-US" dirty="0" smtClean="0"/>
              <a:t>we </a:t>
            </a:r>
            <a:r>
              <a:rPr lang="en-US" dirty="0"/>
              <a:t>extract the </a:t>
            </a:r>
            <a:r>
              <a:rPr lang="en-US" dirty="0" smtClean="0"/>
              <a:t>video frame </a:t>
            </a:r>
            <a:r>
              <a:rPr lang="en-US" dirty="0"/>
              <a:t>by frame and </a:t>
            </a:r>
            <a:r>
              <a:rPr lang="en-US" dirty="0" smtClean="0"/>
              <a:t>then </a:t>
            </a:r>
            <a:r>
              <a:rPr lang="en-US" dirty="0"/>
              <a:t>distributed sequentially and evenly </a:t>
            </a:r>
            <a:r>
              <a:rPr lang="en-US" dirty="0" smtClean="0"/>
              <a:t>in eight groups and calculate </a:t>
            </a:r>
            <a:r>
              <a:rPr lang="en-US" dirty="0"/>
              <a:t>an </a:t>
            </a:r>
            <a:r>
              <a:rPr lang="en-US" dirty="0" smtClean="0"/>
              <a:t>average frame </a:t>
            </a:r>
            <a:r>
              <a:rPr lang="en-US" dirty="0"/>
              <a:t>photo response non-uniformity (PRNU) pattern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</a:t>
            </a:r>
            <a:r>
              <a:rPr lang="en-US" dirty="0"/>
              <a:t>sequentially divide the frames into eight classes of identical size and an average PRNU pattern is generated for each class using the second-order (FSTV) method [</a:t>
            </a:r>
            <a:r>
              <a:rPr lang="en-US" dirty="0" err="1"/>
              <a:t>Baar</a:t>
            </a:r>
            <a:r>
              <a:rPr lang="en-US" dirty="0"/>
              <a:t> et al., 2012] with the tool ’</a:t>
            </a:r>
            <a:r>
              <a:rPr lang="en-US" dirty="0" err="1"/>
              <a:t>PRNUCompare</a:t>
            </a:r>
            <a:r>
              <a:rPr lang="en-US" dirty="0"/>
              <a:t>’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681136" y="2142067"/>
            <a:ext cx="5136089" cy="36491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1591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AEA7B-3449-2540-BEE9-1C46AC636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 and further research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982E9F-B39E-3B4B-BD87-6052D168B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D72A02-6EDE-2F4E-93A2-D321A1E7D6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5600" dirty="0"/>
              <a:t>In this study, we focused on the influence of using different methodologies in the detection of </a:t>
            </a:r>
            <a:r>
              <a:rPr lang="en-US" sz="5600" dirty="0" err="1"/>
              <a:t>deepfake</a:t>
            </a:r>
            <a:r>
              <a:rPr lang="en-US" sz="5600" dirty="0"/>
              <a:t> videos and proposing a homogenous benchmark for follow up </a:t>
            </a:r>
            <a:r>
              <a:rPr lang="en-US" sz="5600" dirty="0" smtClean="0"/>
              <a:t>work</a:t>
            </a:r>
          </a:p>
          <a:p>
            <a:r>
              <a:rPr lang="en-US" sz="5600" dirty="0"/>
              <a:t>In order to create better tools to detect </a:t>
            </a:r>
            <a:r>
              <a:rPr lang="en-US" sz="5600" dirty="0" err="1"/>
              <a:t>deepfake</a:t>
            </a:r>
            <a:r>
              <a:rPr lang="en-US" sz="5600" dirty="0"/>
              <a:t> videos several of the methods above will need to be combined to provide better analysis</a:t>
            </a:r>
            <a:r>
              <a:rPr lang="en-US" sz="5600" dirty="0" smtClean="0"/>
              <a:t>.</a:t>
            </a:r>
          </a:p>
          <a:p>
            <a:r>
              <a:rPr lang="en-US" sz="5600" dirty="0"/>
              <a:t>Combining the bi-spectral analysis of audio along with face warping artifacts within videos are examples of two phases of the mechanism which would begin a step by step process to help eliminate fake videos being posted</a:t>
            </a:r>
            <a:r>
              <a:rPr lang="en-US" sz="5600" dirty="0" smtClean="0"/>
              <a:t>.</a:t>
            </a:r>
            <a:endParaRPr lang="en-US" sz="5600" dirty="0"/>
          </a:p>
          <a:p>
            <a:r>
              <a:rPr lang="en-US" sz="5600" dirty="0" smtClean="0"/>
              <a:t>2D </a:t>
            </a:r>
            <a:r>
              <a:rPr lang="en-US" sz="5600" dirty="0"/>
              <a:t>images and moderate level </a:t>
            </a:r>
            <a:r>
              <a:rPr lang="en-US" sz="5600" dirty="0" err="1"/>
              <a:t>deepfakes</a:t>
            </a:r>
            <a:r>
              <a:rPr lang="en-US" sz="5600" dirty="0"/>
              <a:t> can be identified with image face point technique which accounts for 30% of the fake videos created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F425C5-AEAC-BB44-A809-66261DBFF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Further Research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D3AC85-52FA-AE40-A69A-B82CF43E8D9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 drift may be a key factor in identifying anomalies in </a:t>
            </a:r>
            <a:r>
              <a:rPr lang="en-US" dirty="0" err="1"/>
              <a:t>deepfake</a:t>
            </a:r>
            <a:r>
              <a:rPr lang="en-US" dirty="0"/>
              <a:t> videos based on the datasets used to create them.  This theory would require further testing and the setup of a GAN network at Pace University </a:t>
            </a:r>
          </a:p>
          <a:p>
            <a:r>
              <a:rPr lang="en-US" dirty="0"/>
              <a:t>Incorporating audio bi-spectral analysis into </a:t>
            </a:r>
            <a:r>
              <a:rPr lang="en-US" dirty="0" err="1"/>
              <a:t>deepfake</a:t>
            </a:r>
            <a:r>
              <a:rPr lang="en-US" dirty="0"/>
              <a:t> video detection to distinguish human speech from synthesized speech as an identifier.</a:t>
            </a:r>
          </a:p>
          <a:p>
            <a:r>
              <a:rPr lang="en-US" dirty="0"/>
              <a:t>Improving on tools using tensor flow and identifiers such as the random forest algorithm to identify gradient decent within videos as an identifier.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63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 build="p"/>
      <p:bldP spid="8" grpId="0" build="p"/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330B72-3245-034F-A8C5-ADC29D02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deepFAke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82E763-B901-C24E-BC91-DB292E4892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1969027"/>
            <a:ext cx="4995334" cy="4117146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Deepfake</a:t>
            </a:r>
            <a:r>
              <a:rPr lang="en-US" sz="2000" dirty="0"/>
              <a:t> is an AI-generated fake video which shows someone doing or saying fictitious things.</a:t>
            </a:r>
          </a:p>
          <a:p>
            <a:r>
              <a:rPr lang="en-US" sz="2000" dirty="0"/>
              <a:t>This is achieved by changing the face of the actual person in the video and replacing it with a target of your choosing</a:t>
            </a:r>
          </a:p>
          <a:p>
            <a:r>
              <a:rPr lang="en-US" sz="2000" dirty="0"/>
              <a:t>A </a:t>
            </a:r>
            <a:r>
              <a:rPr lang="en-US" sz="2000" dirty="0" err="1"/>
              <a:t>deepfake</a:t>
            </a:r>
            <a:r>
              <a:rPr lang="en-US" sz="2000" dirty="0"/>
              <a:t> could be either a  face or voice swap (or both).</a:t>
            </a:r>
          </a:p>
          <a:p>
            <a:r>
              <a:rPr lang="en-US" sz="2000" dirty="0" err="1"/>
              <a:t>Deepfakes</a:t>
            </a:r>
            <a:r>
              <a:rPr lang="en-US" sz="2000" dirty="0"/>
              <a:t> have significant implications for determining the legitimacy of information presented online and yet we don’t have effective methods for detecting fake videos</a:t>
            </a:r>
          </a:p>
          <a:p>
            <a:r>
              <a:rPr lang="en-US" sz="2000" dirty="0"/>
              <a:t>The goal of the challenge is to produce technology that everyone can use to better detect when AI has been used to alter a video in order to mislead the viewer</a:t>
            </a:r>
          </a:p>
          <a:p>
            <a:endParaRPr lang="en-US" sz="2000" dirty="0"/>
          </a:p>
        </p:txBody>
      </p:sp>
      <p:pic>
        <p:nvPicPr>
          <p:cNvPr id="8" name="Content Placeholder 20">
            <a:extLst>
              <a:ext uri="{FF2B5EF4-FFF2-40B4-BE49-F238E27FC236}">
                <a16:creationId xmlns:a16="http://schemas.microsoft.com/office/drawing/2014/main" id="{95268617-6F88-A849-9CD9-0912C0851E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1513" y="2065867"/>
            <a:ext cx="5335240" cy="293438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F5D1FF-D47A-BD43-A7DA-AA3A277A4817}"/>
              </a:ext>
            </a:extLst>
          </p:cNvPr>
          <p:cNvSpPr txBox="1"/>
          <p:nvPr/>
        </p:nvSpPr>
        <p:spPr>
          <a:xfrm>
            <a:off x="5751513" y="5162843"/>
            <a:ext cx="5444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an example of a deep fake image where the face  in the original has been replaced with someone else’s face.</a:t>
            </a:r>
          </a:p>
        </p:txBody>
      </p:sp>
    </p:spTree>
    <p:extLst>
      <p:ext uri="{BB962C8B-B14F-4D97-AF65-F5344CB8AC3E}">
        <p14:creationId xmlns:p14="http://schemas.microsoft.com/office/powerpoint/2010/main" val="26896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build="p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FD4E4-6020-1142-9910-44C6F7CE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Generative Adversarial Networks (GAN)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DB8AA-2806-FB45-9FF5-648796C64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5083" y="2142067"/>
            <a:ext cx="5456053" cy="36491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Machine learning systems where two neural networks compete against each other off of a known data set. The larger the dataset, the better fake can be created</a:t>
            </a:r>
          </a:p>
          <a:p>
            <a:r>
              <a:rPr lang="en-US" dirty="0"/>
              <a:t>Generator vs Discriminator </a:t>
            </a:r>
          </a:p>
          <a:p>
            <a:pPr lvl="1"/>
            <a:r>
              <a:rPr lang="en-US" dirty="0"/>
              <a:t>Generator creates </a:t>
            </a:r>
            <a:r>
              <a:rPr lang="en-US" dirty="0" err="1"/>
              <a:t>deepfakes</a:t>
            </a:r>
            <a:r>
              <a:rPr lang="en-US" dirty="0"/>
              <a:t> to fool discriminator</a:t>
            </a:r>
          </a:p>
          <a:p>
            <a:pPr lvl="1"/>
            <a:r>
              <a:rPr lang="en-US" dirty="0"/>
              <a:t>Discriminator attempts to detects video as being fake</a:t>
            </a:r>
          </a:p>
          <a:p>
            <a:pPr lvl="1"/>
            <a:r>
              <a:rPr lang="en-US" dirty="0"/>
              <a:t>Process continues until Discriminator cannot recognize the fake video </a:t>
            </a:r>
          </a:p>
          <a:p>
            <a:pPr lvl="1"/>
            <a:r>
              <a:rPr lang="en-US" dirty="0"/>
              <a:t>Mimic expressions, blinking and movement of the target</a:t>
            </a:r>
          </a:p>
          <a:p>
            <a:pPr lvl="1"/>
            <a:r>
              <a:rPr lang="en-US" dirty="0"/>
              <a:t>The generator has surpassed the discriminator making this a blueprint for how to create </a:t>
            </a:r>
            <a:r>
              <a:rPr lang="en-US" dirty="0" err="1"/>
              <a:t>deepfakes</a:t>
            </a:r>
            <a:r>
              <a:rPr lang="en-US" dirty="0"/>
              <a:t> we cannot detect as being fake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FD4D81-F8D3-1640-8AA9-1D74D71F4645}"/>
              </a:ext>
            </a:extLst>
          </p:cNvPr>
          <p:cNvSpPr txBox="1"/>
          <p:nvPr/>
        </p:nvSpPr>
        <p:spPr>
          <a:xfrm>
            <a:off x="6672520" y="5866871"/>
            <a:ext cx="298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GAN network training process</a:t>
            </a:r>
          </a:p>
        </p:txBody>
      </p:sp>
      <p:pic>
        <p:nvPicPr>
          <p:cNvPr id="20" name="Content Placeholder 6">
            <a:extLst>
              <a:ext uri="{FF2B5EF4-FFF2-40B4-BE49-F238E27FC236}">
                <a16:creationId xmlns:a16="http://schemas.microsoft.com/office/drawing/2014/main" id="{DD09B37F-EF2C-0D45-AA2C-1E7D89E8DD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26932" y="2141538"/>
            <a:ext cx="4784724" cy="3649662"/>
          </a:xfrm>
        </p:spPr>
      </p:pic>
    </p:spTree>
    <p:extLst>
      <p:ext uri="{BB962C8B-B14F-4D97-AF65-F5344CB8AC3E}">
        <p14:creationId xmlns:p14="http://schemas.microsoft.com/office/powerpoint/2010/main" val="208453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38E5-BCE2-AB45-8884-33F09DB7D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of actual Gan Output</a:t>
            </a:r>
          </a:p>
        </p:txBody>
      </p:sp>
      <p:pic>
        <p:nvPicPr>
          <p:cNvPr id="5" name="Content Placeholder 14">
            <a:extLst>
              <a:ext uri="{FF2B5EF4-FFF2-40B4-BE49-F238E27FC236}">
                <a16:creationId xmlns:a16="http://schemas.microsoft.com/office/drawing/2014/main" id="{D802A8CD-16D4-D943-BF1D-5C20E0E71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168" y="2112670"/>
            <a:ext cx="8020757" cy="356607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6696B3-B8D1-924D-AD7F-BD9A1FD66E5F}"/>
              </a:ext>
            </a:extLst>
          </p:cNvPr>
          <p:cNvSpPr txBox="1"/>
          <p:nvPr/>
        </p:nvSpPr>
        <p:spPr>
          <a:xfrm>
            <a:off x="2787464" y="5725551"/>
            <a:ext cx="592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dirty="0"/>
              <a:t>Mimic expressions, blinking and movement of the target</a:t>
            </a:r>
          </a:p>
        </p:txBody>
      </p:sp>
    </p:spTree>
    <p:extLst>
      <p:ext uri="{BB962C8B-B14F-4D97-AF65-F5344CB8AC3E}">
        <p14:creationId xmlns:p14="http://schemas.microsoft.com/office/powerpoint/2010/main" val="367543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95105-4354-684C-AA72-C3E07CD9D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Notable </a:t>
            </a:r>
            <a:r>
              <a:rPr lang="en-US" dirty="0" err="1"/>
              <a:t>Deepfake</a:t>
            </a:r>
            <a:r>
              <a:rPr lang="en-US" dirty="0"/>
              <a:t> 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3EEBD-6965-0F4E-AA84-0200FE1CA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President Trump lectures Belgium regarding climate change created by a Belgian political party.  This damaged the US relationship with many Belgian politicians until it was shown to be fake</a:t>
            </a:r>
          </a:p>
          <a:p>
            <a:r>
              <a:rPr lang="en-US" dirty="0"/>
              <a:t>House speaker Nancy Pelosi giving a press conference appearing to be drunk and slurring words went viral and further agitated the feud between political parties ( President retweeted as mudslinging)</a:t>
            </a:r>
          </a:p>
          <a:p>
            <a:r>
              <a:rPr lang="en-US" dirty="0"/>
              <a:t>Facebook creator Mark Zuckerberg being interviewed where he stated that Facebook “owns its users”   This was a result of the policy Facebook had created regarding removing fake videos from its sites</a:t>
            </a:r>
          </a:p>
          <a:p>
            <a:r>
              <a:rPr lang="en-US" dirty="0"/>
              <a:t>President Obama public service announcement being portrayed by comedian Jordan Peele where he says some outrageous things showing the danger </a:t>
            </a:r>
            <a:r>
              <a:rPr lang="en-US" dirty="0" err="1"/>
              <a:t>deepfakes</a:t>
            </a:r>
            <a:r>
              <a:rPr lang="en-US" dirty="0"/>
              <a:t> present</a:t>
            </a:r>
          </a:p>
        </p:txBody>
      </p:sp>
    </p:spTree>
    <p:extLst>
      <p:ext uri="{BB962C8B-B14F-4D97-AF65-F5344CB8AC3E}">
        <p14:creationId xmlns:p14="http://schemas.microsoft.com/office/powerpoint/2010/main" val="303649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You Won’t Believe What Obama Says In This Video! .mp4">
            <a:hlinkClick r:id="" action="ppaction://media"/>
            <a:extLst>
              <a:ext uri="{FF2B5EF4-FFF2-40B4-BE49-F238E27FC236}">
                <a16:creationId xmlns:a16="http://schemas.microsoft.com/office/drawing/2014/main" id="{8F510329-157F-3C49-96F3-5739D3409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4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9CA6-8142-BF45-8AB5-70D2BD9B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Overall Video viewing statistics via </a:t>
            </a:r>
            <a:r>
              <a:rPr lang="en-US" dirty="0" err="1"/>
              <a:t>forbes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A9395-3885-E743-8351-E520FB97AD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One third of all online activity is spent watching videos</a:t>
            </a:r>
          </a:p>
          <a:p>
            <a:r>
              <a:rPr lang="en-US" dirty="0"/>
              <a:t>500 million hours of video are watched on </a:t>
            </a:r>
            <a:r>
              <a:rPr lang="en-US" dirty="0" err="1"/>
              <a:t>youtube</a:t>
            </a:r>
            <a:r>
              <a:rPr lang="en-US" dirty="0"/>
              <a:t> each day</a:t>
            </a:r>
          </a:p>
          <a:p>
            <a:r>
              <a:rPr lang="en-US" dirty="0"/>
              <a:t>Half a billion people watch videos on Facebook every day</a:t>
            </a:r>
          </a:p>
          <a:p>
            <a:r>
              <a:rPr lang="en-US" dirty="0"/>
              <a:t>85% of Facebook videos are watched without sound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F0047-B632-BC4E-92BD-E8AA95F5DA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Over half of the video content viewed online is done via mobile device</a:t>
            </a:r>
          </a:p>
          <a:p>
            <a:r>
              <a:rPr lang="en-US" dirty="0"/>
              <a:t>92% of mobile video viewers share videos with other people</a:t>
            </a:r>
          </a:p>
          <a:p>
            <a:r>
              <a:rPr lang="en-US" dirty="0"/>
              <a:t>The average person looks at a video on social media for less than 10 seconds</a:t>
            </a:r>
          </a:p>
          <a:p>
            <a:r>
              <a:rPr lang="en-US" dirty="0"/>
              <a:t>Viewers retain 95% of the message when they watch it in a video</a:t>
            </a:r>
          </a:p>
        </p:txBody>
      </p:sp>
    </p:spTree>
    <p:extLst>
      <p:ext uri="{BB962C8B-B14F-4D97-AF65-F5344CB8AC3E}">
        <p14:creationId xmlns:p14="http://schemas.microsoft.com/office/powerpoint/2010/main" val="184083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808038-DD86-FC43-9EE2-B1FD0F89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Potential </a:t>
            </a:r>
            <a:r>
              <a:rPr lang="en-US" dirty="0" err="1"/>
              <a:t>deepfake</a:t>
            </a:r>
            <a:r>
              <a:rPr lang="en-US" dirty="0"/>
              <a:t> threats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1F24B-36E1-BD4D-9EF6-B4705F6FC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creation and circulation of fake news</a:t>
            </a:r>
          </a:p>
          <a:p>
            <a:r>
              <a:rPr lang="en-US" dirty="0"/>
              <a:t>Spreading inaccurate information quickly via social media</a:t>
            </a:r>
          </a:p>
          <a:p>
            <a:r>
              <a:rPr lang="en-US" dirty="0"/>
              <a:t>Negative impact on Presidential Candidates</a:t>
            </a:r>
          </a:p>
          <a:p>
            <a:r>
              <a:rPr lang="en-US" dirty="0"/>
              <a:t>Damage to International relations</a:t>
            </a:r>
          </a:p>
          <a:p>
            <a:r>
              <a:rPr lang="en-US" dirty="0"/>
              <a:t>False pornographic videos of celebrities (Scarlett Johansson already a victim)</a:t>
            </a:r>
          </a:p>
          <a:p>
            <a:r>
              <a:rPr lang="en-US" dirty="0"/>
              <a:t>Portraying infidelity of someone in a marriage</a:t>
            </a:r>
          </a:p>
          <a:p>
            <a:r>
              <a:rPr lang="en-US" dirty="0"/>
              <a:t>Showing different groups participating in heinous acts to increase resentment </a:t>
            </a:r>
          </a:p>
          <a:p>
            <a:r>
              <a:rPr lang="en-US" dirty="0"/>
              <a:t>Athletes participating in domestic violence or use of illegal substances</a:t>
            </a:r>
          </a:p>
        </p:txBody>
      </p:sp>
    </p:spTree>
    <p:extLst>
      <p:ext uri="{BB962C8B-B14F-4D97-AF65-F5344CB8AC3E}">
        <p14:creationId xmlns:p14="http://schemas.microsoft.com/office/powerpoint/2010/main" val="689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86EF6A3-33B6-FE4A-849F-6ADB7720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Deepfake</a:t>
            </a:r>
            <a:r>
              <a:rPr lang="en-US" dirty="0"/>
              <a:t> creation applications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0333D56-DD83-504F-81F2-EF1B0C01A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Zao</a:t>
            </a:r>
            <a:r>
              <a:rPr lang="en-US" dirty="0"/>
              <a:t> – Mobile Phone Application to create deep fakes within seconds- only available in China </a:t>
            </a:r>
          </a:p>
          <a:p>
            <a:r>
              <a:rPr lang="en-US" dirty="0" err="1"/>
              <a:t>Deepfakes</a:t>
            </a:r>
            <a:r>
              <a:rPr lang="en-US" dirty="0"/>
              <a:t> Web </a:t>
            </a:r>
            <a:r>
              <a:rPr lang="el-GR" dirty="0"/>
              <a:t>β </a:t>
            </a:r>
            <a:r>
              <a:rPr lang="en-US" dirty="0"/>
              <a:t>– web based service that uses deep learning to absorb the various complexities of face data</a:t>
            </a:r>
          </a:p>
          <a:p>
            <a:r>
              <a:rPr lang="en-US" dirty="0"/>
              <a:t>Avenge Them- Swap your face with your favorite Marvel Superhero or Character</a:t>
            </a:r>
          </a:p>
          <a:p>
            <a:r>
              <a:rPr lang="en-US" dirty="0" err="1"/>
              <a:t>MachineTube</a:t>
            </a:r>
            <a:r>
              <a:rPr lang="en-US" dirty="0"/>
              <a:t>- Create </a:t>
            </a:r>
            <a:r>
              <a:rPr lang="en-US" dirty="0" err="1"/>
              <a:t>Deepfakes</a:t>
            </a:r>
            <a:r>
              <a:rPr lang="en-US" dirty="0"/>
              <a:t> from pre-defined models such as Nicholas Cage, Dwayne Johnson, Barack Obama, Kanye West and many others</a:t>
            </a:r>
          </a:p>
          <a:p>
            <a:r>
              <a:rPr lang="en-US" dirty="0" err="1"/>
              <a:t>DeepFaceLab</a:t>
            </a:r>
            <a:r>
              <a:rPr lang="en-US" dirty="0"/>
              <a:t>- Used to train students to use machine learning and image synthesis to replace 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24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{2B47BE7D-8F27-C64B-9C1B-5990D4A2921F}tf10001058</Template>
  <TotalTime>2366</TotalTime>
  <Words>1257</Words>
  <Application>Microsoft Office PowerPoint</Application>
  <PresentationFormat>Widescreen</PresentationFormat>
  <Paragraphs>89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Celestial</vt:lpstr>
      <vt:lpstr>Facebook DeepFakes Detection Challenge using AI and Machine Learning</vt:lpstr>
      <vt:lpstr>What is a deepFAke?</vt:lpstr>
      <vt:lpstr>Generative Adversarial Networks (GAN)</vt:lpstr>
      <vt:lpstr>Example of actual Gan Output</vt:lpstr>
      <vt:lpstr>Notable Deepfake videos</vt:lpstr>
      <vt:lpstr>PowerPoint Presentation</vt:lpstr>
      <vt:lpstr>Overall Video viewing statistics via forbes</vt:lpstr>
      <vt:lpstr>Some Potential deepfake threats</vt:lpstr>
      <vt:lpstr>Deepfake creation applications</vt:lpstr>
      <vt:lpstr>Face Manipulation Methods</vt:lpstr>
      <vt:lpstr>Generation of complex deepfakes using face manipulation methods</vt:lpstr>
      <vt:lpstr>Techniques to detect deepfakes</vt:lpstr>
      <vt:lpstr>Techniques to detect deepfakes</vt:lpstr>
      <vt:lpstr>Techniques to detect deepfakes</vt:lpstr>
      <vt:lpstr>Techniques to detect deepfakes</vt:lpstr>
      <vt:lpstr>Techniques to detect deepfakes</vt:lpstr>
      <vt:lpstr>Conclusions and further research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Facebook DeepFakes Detection Challenge using AI and Machine Learning</dc:title>
  <dc:creator>Mike Leonardi</dc:creator>
  <cp:lastModifiedBy>Saskia</cp:lastModifiedBy>
  <cp:revision>61</cp:revision>
  <dcterms:created xsi:type="dcterms:W3CDTF">2020-03-31T15:59:59Z</dcterms:created>
  <dcterms:modified xsi:type="dcterms:W3CDTF">2020-05-07T12:26:47Z</dcterms:modified>
</cp:coreProperties>
</file>